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8" r:id="rId3"/>
    <p:sldId id="365" r:id="rId4"/>
    <p:sldId id="373" r:id="rId5"/>
    <p:sldId id="374" r:id="rId6"/>
    <p:sldId id="331" r:id="rId7"/>
    <p:sldId id="328" r:id="rId8"/>
    <p:sldId id="354" r:id="rId9"/>
    <p:sldId id="367" r:id="rId10"/>
    <p:sldId id="368" r:id="rId11"/>
    <p:sldId id="375" r:id="rId12"/>
    <p:sldId id="376" r:id="rId13"/>
    <p:sldId id="377" r:id="rId14"/>
    <p:sldId id="378" r:id="rId15"/>
    <p:sldId id="3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8" autoAdjust="0"/>
    <p:restoredTop sz="86385" autoAdjust="0"/>
  </p:normalViewPr>
  <p:slideViewPr>
    <p:cSldViewPr snapToGrid="0" snapToObjects="1">
      <p:cViewPr varScale="1">
        <p:scale>
          <a:sx n="79" d="100"/>
          <a:sy n="79" d="100"/>
        </p:scale>
        <p:origin x="126" y="516"/>
      </p:cViewPr>
      <p:guideLst/>
    </p:cSldViewPr>
  </p:slideViewPr>
  <p:outlineViewPr>
    <p:cViewPr>
      <p:scale>
        <a:sx n="33" d="100"/>
        <a:sy n="33" d="100"/>
      </p:scale>
      <p:origin x="0" y="-288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254BC-CCF5-C24F-BDCC-3D9F1417FC1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0E50A-AAC1-194A-8EF6-B3F22CC63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DA8E7-8606-0C42-8948-189C8033A9F9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B209E-1D8C-904E-80E2-7421BC7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273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CIL staff confirmed  the need for a health promotion</a:t>
            </a:r>
            <a:r>
              <a:rPr lang="en-US" baseline="0" dirty="0"/>
              <a:t> tool, we designed one called HAIL (Health Access for Independent Living)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C71F-AB01-9D4D-B5BB-56CF3579AE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 defTabSz="457175">
              <a:buFont typeface="Arial"/>
              <a:buChar char="•"/>
              <a:defRPr/>
            </a:pPr>
            <a:r>
              <a:rPr lang="en-US" b="0" dirty="0">
                <a:solidFill>
                  <a:srgbClr val="FF0000"/>
                </a:solidFill>
              </a:rPr>
              <a:t>Comments from reviewers: One reviewer commented that this program is  “…..long overdue and gives more than enough information for centers( and consumers) to make an informed decision”</a:t>
            </a:r>
          </a:p>
          <a:p>
            <a:pPr marL="171441" indent="-171441" defTabSz="457175">
              <a:buFont typeface="Arial"/>
              <a:buChar char="•"/>
              <a:defRPr/>
            </a:pPr>
            <a:endParaRPr lang="en-US" dirty="0"/>
          </a:p>
          <a:p>
            <a:pPr marL="171441" indent="-171441" defTabSz="457175">
              <a:buFont typeface="Arial"/>
              <a:buChar char="•"/>
              <a:defRPr/>
            </a:pPr>
            <a:r>
              <a:rPr lang="en-US" dirty="0"/>
              <a:t>to aid CIL consumers with mobility-related disabilities manage</a:t>
            </a:r>
            <a:r>
              <a:rPr lang="en-US" baseline="0" dirty="0"/>
              <a:t> their health</a:t>
            </a:r>
            <a:endParaRPr lang="en-US" dirty="0"/>
          </a:p>
          <a:p>
            <a:pPr marL="171441" indent="-171441" defTabSz="457175">
              <a:buFont typeface="Arial"/>
              <a:buChar char="•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C71F-AB01-9D4D-B5BB-56CF3579AE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CIL staff confirmed  the need for a health promotion</a:t>
            </a:r>
            <a:r>
              <a:rPr lang="en-US" baseline="0" dirty="0"/>
              <a:t> tool, we designed one called HAIL (Health Access for Independent Living)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C71F-AB01-9D4D-B5BB-56CF3579AE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 defTabSz="457175">
              <a:buFont typeface="Arial"/>
              <a:buChar char="•"/>
              <a:defRPr/>
            </a:pPr>
            <a:r>
              <a:rPr lang="en-US" b="0" dirty="0">
                <a:solidFill>
                  <a:srgbClr val="FF0000"/>
                </a:solidFill>
              </a:rPr>
              <a:t>Comments from reviewers: One reviewer commented that this program is  “…..long overdue and gives more than enough information for centers( and consumers) to make an informed decision”</a:t>
            </a:r>
          </a:p>
          <a:p>
            <a:pPr marL="171441" indent="-171441" defTabSz="457175">
              <a:buFont typeface="Arial"/>
              <a:buChar char="•"/>
              <a:defRPr/>
            </a:pPr>
            <a:endParaRPr lang="en-US" dirty="0"/>
          </a:p>
          <a:p>
            <a:pPr marL="171441" indent="-171441" defTabSz="457175">
              <a:buFont typeface="Arial"/>
              <a:buChar char="•"/>
              <a:defRPr/>
            </a:pPr>
            <a:r>
              <a:rPr lang="en-US" dirty="0"/>
              <a:t>to aid CIL consumers with mobility-related disabilities manage</a:t>
            </a:r>
            <a:r>
              <a:rPr lang="en-US" baseline="0" dirty="0"/>
              <a:t> their health</a:t>
            </a:r>
            <a:endParaRPr lang="en-US" dirty="0"/>
          </a:p>
          <a:p>
            <a:pPr marL="171441" indent="-171441" defTabSz="457175">
              <a:buFont typeface="Arial"/>
              <a:buChar char="•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C71F-AB01-9D4D-B5BB-56CF3579AE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B209E-1D8C-904E-80E2-7421BC7D78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9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B209E-1D8C-904E-80E2-7421BC7D78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5" y="770469"/>
            <a:ext cx="10782300" cy="161495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spc="-90"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5" y="2598793"/>
            <a:ext cx="9228201" cy="18745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2060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863" y="4520589"/>
            <a:ext cx="3078155" cy="1567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1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71526" y="714377"/>
            <a:ext cx="7734300" cy="54006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8pPr marL="1371450" indent="-342900">
              <a:buFont typeface="Arial" panose="020B0604020202020204" pitchFamily="34" charset="0"/>
              <a:buChar char="•"/>
              <a:defRPr sz="2400"/>
            </a:lvl8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11331" y="1998134"/>
            <a:ext cx="466344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rgbClr val="00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927" y="5876414"/>
            <a:ext cx="2926080" cy="764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5C2DCB5-05E1-E245-BAF0-CA04CAD0D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855960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558041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00206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6" y="499534"/>
            <a:ext cx="10772775" cy="1512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226" y="2127739"/>
            <a:ext cx="10772775" cy="365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81002"/>
            <a:ext cx="12192000" cy="276999"/>
          </a:xfrm>
          <a:prstGeom prst="rect">
            <a:avLst/>
          </a:prstGeom>
          <a:solidFill>
            <a:srgbClr val="006F51"/>
          </a:solidFill>
        </p:spPr>
        <p:txBody>
          <a:bodyPr wrap="square">
            <a:spAutoFit/>
          </a:bodyPr>
          <a:lstStyle/>
          <a:p>
            <a:pPr marL="228600" indent="0" algn="l"/>
            <a:r>
              <a:rPr lang="en-US" sz="1200" dirty="0">
                <a:solidFill>
                  <a:schemeClr val="bg1"/>
                </a:solidFill>
              </a:rPr>
              <a:t>Research &amp; Training Center on Community Living</a:t>
            </a:r>
          </a:p>
        </p:txBody>
      </p:sp>
    </p:spTree>
    <p:extLst>
      <p:ext uri="{BB962C8B-B14F-4D97-AF65-F5344CB8AC3E}">
        <p14:creationId xmlns:p14="http://schemas.microsoft.com/office/powerpoint/2010/main" val="213654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400" kern="1200" spc="-90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•"/>
        <a:defRPr sz="3600" kern="1200">
          <a:solidFill>
            <a:srgbClr val="002060"/>
          </a:solidFill>
          <a:latin typeface="+mn-lt"/>
          <a:ea typeface="+mn-ea"/>
          <a:cs typeface="+mn-cs"/>
        </a:defRPr>
      </a:lvl1pPr>
      <a:lvl2pPr marL="511969" indent="-257175" algn="l" defTabSz="685800" rtl="0" eaLnBrk="1" latinLnBrk="0" hangingPunct="1">
        <a:lnSpc>
          <a:spcPct val="85000"/>
        </a:lnSpc>
        <a:spcBef>
          <a:spcPts val="450"/>
        </a:spcBef>
        <a:buFont typeface="Calibri Light" panose="020F0302020204030204" pitchFamily="34" charset="0"/>
        <a:buChar char="̶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729854" indent="-173831" algn="l" defTabSz="685800" rtl="0" eaLnBrk="1" latinLnBrk="0" hangingPunct="1">
        <a:lnSpc>
          <a:spcPct val="85000"/>
        </a:lnSpc>
        <a:spcBef>
          <a:spcPts val="450"/>
        </a:spcBef>
        <a:buFont typeface="Courier New" panose="02070309020205020404" pitchFamily="49" charset="0"/>
        <a:buChar char="o"/>
        <a:tabLst>
          <a:tab pos="729854" algn="l"/>
        </a:tabLst>
        <a:defRPr sz="2800" i="1" kern="1200">
          <a:solidFill>
            <a:srgbClr val="002060"/>
          </a:solidFill>
          <a:latin typeface="+mn-lt"/>
          <a:ea typeface="+mn-ea"/>
          <a:cs typeface="+mn-cs"/>
        </a:defRPr>
      </a:lvl3pPr>
      <a:lvl4pPr marL="1066800" indent="-294085" algn="l" defTabSz="685800" rtl="0" eaLnBrk="1" latinLnBrk="0" hangingPunct="1">
        <a:lnSpc>
          <a:spcPct val="85000"/>
        </a:lnSpc>
        <a:spcBef>
          <a:spcPts val="450"/>
        </a:spcBef>
        <a:buFont typeface="Wingdings" panose="05000000000000000000" pitchFamily="2" charset="2"/>
        <a:buChar char="Ø"/>
        <a:defRPr sz="2800" kern="1200">
          <a:solidFill>
            <a:srgbClr val="002060"/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rgbClr val="002060"/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77"/>
            <a:ext cx="12192000" cy="1624449"/>
          </a:xfrm>
          <a:prstGeom prst="rect">
            <a:avLst/>
          </a:prstGeom>
        </p:spPr>
      </p:pic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674" y="1694427"/>
            <a:ext cx="8400651" cy="140361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tx1"/>
                </a:solidFill>
              </a:rPr>
              <a:t>Module 1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Introduction to the HAIL Program</a:t>
            </a:r>
          </a:p>
        </p:txBody>
      </p:sp>
      <p:sp>
        <p:nvSpPr>
          <p:cNvPr id="4" name="Text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1004" y="3316407"/>
            <a:ext cx="9580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module explains the importance of the HAIL program and some key concepts</a:t>
            </a:r>
          </a:p>
        </p:txBody>
      </p:sp>
    </p:spTree>
    <p:extLst>
      <p:ext uri="{BB962C8B-B14F-4D97-AF65-F5344CB8AC3E}">
        <p14:creationId xmlns:p14="http://schemas.microsoft.com/office/powerpoint/2010/main" val="201276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267" y="978342"/>
            <a:ext cx="11259403" cy="523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charset="0"/>
                <a:ea typeface="Times New Roman" charset="0"/>
                <a:cs typeface="Calibri" charset="0"/>
              </a:rPr>
              <a:t>Some examples of common secondary conditions: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 ▪ a pressure ulcer in a person with </a:t>
            </a:r>
            <a:r>
              <a:rPr lang="en-US" sz="2800" dirty="0">
                <a:latin typeface="Calibri" charset="0"/>
                <a:ea typeface="Times New Roman" charset="0"/>
                <a:cs typeface="Calibri" charset="0"/>
              </a:rPr>
              <a:t>limited sensation due to paraplegia </a:t>
            </a:r>
            <a:br>
              <a:rPr lang="en-US" sz="2800" dirty="0">
                <a:latin typeface="Calibri" charset="0"/>
                <a:ea typeface="Times New Roman" charset="0"/>
                <a:cs typeface="Calibri" charset="0"/>
              </a:rPr>
            </a:br>
            <a:r>
              <a:rPr lang="en-US" sz="2800" dirty="0">
                <a:latin typeface="Calibri" charset="0"/>
                <a:ea typeface="Times New Roman" charset="0"/>
                <a:cs typeface="Calibri" charset="0"/>
              </a:rPr>
              <a:t> 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▪ a burn experienced by a person who is blind</a:t>
            </a:r>
            <a:br>
              <a:rPr lang="en-US" sz="28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 ▪ medication side-effects experienced by a person with epilepsy</a:t>
            </a:r>
            <a:br>
              <a:rPr lang="en-US" sz="28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 ▪ depression experienced by a person with any type of disability.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br>
              <a:rPr lang="en-US" sz="2800" dirty="0">
                <a:latin typeface="Calibri" charset="0"/>
                <a:ea typeface="Times New Roman" charset="0"/>
                <a:cs typeface="Calibri" charset="0"/>
              </a:rPr>
            </a:br>
            <a:r>
              <a:rPr lang="en-US" sz="3200" dirty="0">
                <a:latin typeface="Calibri" charset="0"/>
                <a:ea typeface="Times New Roman" charset="0"/>
                <a:cs typeface="Calibri" charset="0"/>
              </a:rPr>
              <a:t>It’s important to remember that secondary conditions are </a:t>
            </a:r>
            <a:r>
              <a:rPr lang="en-US" sz="3200" b="1" dirty="0">
                <a:latin typeface="Calibri" charset="0"/>
                <a:ea typeface="Times New Roman" charset="0"/>
                <a:cs typeface="Calibri" charset="0"/>
              </a:rPr>
              <a:t>preventable</a:t>
            </a:r>
            <a:r>
              <a:rPr lang="en-US" sz="3200" dirty="0">
                <a:latin typeface="Calibri" charset="0"/>
                <a:ea typeface="Times New Roman" charset="0"/>
                <a:cs typeface="Calibri" charset="0"/>
              </a:rPr>
              <a:t>, so both patients and health care providers should take them seriously and work to prevent or find a remedy for them.  </a:t>
            </a:r>
            <a:endParaRPr lang="en-US" sz="32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26536" y="270456"/>
            <a:ext cx="6722866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Secondary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91729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513004" y="195662"/>
            <a:ext cx="5379806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Preventive Care?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672" y="1224116"/>
            <a:ext cx="101643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Preventive  health care means doing things to </a:t>
            </a:r>
            <a:r>
              <a:rPr lang="en-US" sz="3200" b="1" dirty="0"/>
              <a:t>prevent</a:t>
            </a:r>
            <a:r>
              <a:rPr lang="en-US" sz="3200" dirty="0"/>
              <a:t> disease from occurring or catching it early, versus doing things to </a:t>
            </a:r>
            <a:r>
              <a:rPr lang="en-US" sz="3200" b="1" dirty="0"/>
              <a:t>treat </a:t>
            </a:r>
            <a:r>
              <a:rPr lang="en-US" sz="3200" dirty="0"/>
              <a:t>disease.</a:t>
            </a:r>
          </a:p>
          <a:p>
            <a:endParaRPr lang="en-US" sz="3200" dirty="0"/>
          </a:p>
          <a:p>
            <a:r>
              <a:rPr lang="en-US" sz="3200" dirty="0"/>
              <a:t>So, for example , it means getting a flu shot to keep from getting the flu (prevention), versus taking medications to reduce symptoms once you get the flu (treatment).</a:t>
            </a:r>
          </a:p>
        </p:txBody>
      </p:sp>
      <p:pic>
        <p:nvPicPr>
          <p:cNvPr id="4" name="Picture 3" descr="One woman looks on as the other holds up an apple and smile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14" y="4698468"/>
            <a:ext cx="2625246" cy="170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7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31043" y="200799"/>
            <a:ext cx="890545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is Preventive Health Care Important?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686" y="1361167"/>
            <a:ext cx="120033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/>
              <a:t>People can have a positive effect on their own health.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People with disabilities can be healthy.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People are better managers of their health when they play an active role in it.</a:t>
            </a:r>
          </a:p>
          <a:p>
            <a:pPr marL="742950" lvl="1" indent="-285750">
              <a:buFont typeface="Arial" charset="0"/>
              <a:buChar char="•"/>
            </a:pPr>
            <a:endParaRPr lang="en-US" sz="2800" dirty="0"/>
          </a:p>
          <a:p>
            <a:pPr lvl="1"/>
            <a:r>
              <a:rPr lang="en-US" sz="3000" dirty="0"/>
              <a:t>An important factor in playing an active role in managing health is obtaining preventive health care. HAIL can help with that!</a:t>
            </a:r>
          </a:p>
        </p:txBody>
      </p:sp>
      <p:pic>
        <p:nvPicPr>
          <p:cNvPr id="4" name="Picture 3" descr="Cartoon rendering of a nurse administering a shot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93" y="4623502"/>
            <a:ext cx="1928640" cy="19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2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26329" y="117695"/>
            <a:ext cx="793460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I get Preventive Health Care?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391" y="1050202"/>
            <a:ext cx="115250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Preventive health care is different for everyone, based on things such as their age and risk factors. For example: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	▪ People over 65 should be vaccinated for pneumonia.</a:t>
            </a:r>
            <a:br>
              <a:rPr lang="en-US" sz="3000" dirty="0"/>
            </a:br>
            <a:r>
              <a:rPr lang="en-US" sz="3000" dirty="0"/>
              <a:t>          ▪ Women who have a history of breast cancer in their family, should</a:t>
            </a:r>
            <a:br>
              <a:rPr lang="en-US" sz="3000" dirty="0"/>
            </a:br>
            <a:r>
              <a:rPr lang="en-US" sz="3000" dirty="0"/>
              <a:t>              begin getting screened through mammograms before age 40, the</a:t>
            </a:r>
            <a:br>
              <a:rPr lang="en-US" sz="3000" dirty="0"/>
            </a:br>
            <a:r>
              <a:rPr lang="en-US" sz="3000" dirty="0"/>
              <a:t>             typical age to begin getting them.</a:t>
            </a:r>
          </a:p>
          <a:p>
            <a:endParaRPr lang="en-US" sz="3000" dirty="0"/>
          </a:p>
          <a:p>
            <a:r>
              <a:rPr lang="en-US" sz="3000" dirty="0"/>
              <a:t>See the HAIL fact sheet titled “Accessing Preventive Care” for more information!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150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7746" y="338078"/>
            <a:ext cx="2417197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Talk!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230" y="984409"/>
            <a:ext cx="116694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What barriers do your consumers encounter in accessing preventive health care?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How can you assist them in overcoming these barriers?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How can CIL staff address health disparities  experienced by their consumers?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What are some of the secondary conditions facing your consumers?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What types of preventive care do your consumers receive? 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Cartoon rendering of people sitting around a table with light bulbs over their heads to indicate that they have ideas. "/>
          <p:cNvPicPr>
            <a:picLocks noChangeAspect="1"/>
          </p:cNvPicPr>
          <p:nvPr/>
        </p:nvPicPr>
        <p:blipFill rotWithShape="1">
          <a:blip r:embed="rId2"/>
          <a:srcRect b="7664"/>
          <a:stretch/>
        </p:blipFill>
        <p:spPr>
          <a:xfrm>
            <a:off x="4577746" y="4279554"/>
            <a:ext cx="2506830" cy="178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19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575" y="0"/>
            <a:ext cx="10772775" cy="1512147"/>
          </a:xfrm>
        </p:spPr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pic>
        <p:nvPicPr>
          <p:cNvPr id="4" name="Picture 3" descr="Cartoon rendering of a man with his chin in his hand to indicate deep thought. There is a thought bubble with a question mark in it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001" y="1609261"/>
            <a:ext cx="2196489" cy="21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0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4810" y="334031"/>
            <a:ext cx="5797429" cy="79157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Module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07" y="2178167"/>
            <a:ext cx="10922772" cy="4286704"/>
          </a:xfrm>
        </p:spPr>
        <p:txBody>
          <a:bodyPr>
            <a:normAutofit fontScale="92500" lnSpcReduction="20000"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dirty="0">
                <a:solidFill>
                  <a:schemeClr val="tx1"/>
                </a:solidFill>
              </a:rPr>
              <a:t>Learning Outcomes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 defTabSz="91440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sz="3200">
                <a:solidFill>
                  <a:schemeClr val="tx1"/>
                </a:solidFill>
              </a:rPr>
              <a:t>To learn what HAIL is and how:</a:t>
            </a:r>
          </a:p>
          <a:p>
            <a:pPr marL="443389" lvl="1" indent="0" defTabSz="91440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en-US" sz="3000">
                <a:solidFill>
                  <a:schemeClr val="tx1"/>
                </a:solidFill>
              </a:rPr>
              <a:t>---It can help consumers</a:t>
            </a:r>
          </a:p>
          <a:p>
            <a:pPr marL="443389" lvl="1" indent="0" defTabSz="91440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en-US" sz="3000">
                <a:solidFill>
                  <a:schemeClr val="tx1"/>
                </a:solidFill>
              </a:rPr>
              <a:t>---It can enhance the work of CIL staff</a:t>
            </a:r>
          </a:p>
          <a:p>
            <a:pPr marL="443389" lvl="1" indent="0" defTabSz="91440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en-US" sz="2400">
              <a:solidFill>
                <a:schemeClr val="tx1"/>
              </a:solidFill>
            </a:endParaRPr>
          </a:p>
          <a:p>
            <a:pPr defTabSz="91440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sz="3200">
                <a:solidFill>
                  <a:schemeClr val="tx1"/>
                </a:solidFill>
              </a:rPr>
              <a:t>To understand the concepts of:</a:t>
            </a:r>
          </a:p>
          <a:p>
            <a:pPr marL="443389" lvl="1" indent="0" defTabSz="91440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en-US" sz="3000">
                <a:solidFill>
                  <a:schemeClr val="tx1"/>
                </a:solidFill>
              </a:rPr>
              <a:t>---Health Disparities</a:t>
            </a:r>
          </a:p>
          <a:p>
            <a:pPr marL="443389" lvl="1" indent="0" defTabSz="91440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en-US" sz="3000">
                <a:solidFill>
                  <a:schemeClr val="tx1"/>
                </a:solidFill>
              </a:rPr>
              <a:t>---Secondary Conditions</a:t>
            </a:r>
          </a:p>
          <a:p>
            <a:pPr marL="443389" lvl="1" indent="0" defTabSz="91440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en-US" sz="3000">
                <a:solidFill>
                  <a:schemeClr val="tx1"/>
                </a:solidFill>
              </a:rPr>
              <a:t>---Preventive Care</a:t>
            </a:r>
            <a:endParaRPr lang="en-US" sz="3000" dirty="0"/>
          </a:p>
        </p:txBody>
      </p:sp>
      <p:pic>
        <p:nvPicPr>
          <p:cNvPr id="8" name="Picture 7" descr="A stethoscope on top of an open book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9" y="74950"/>
            <a:ext cx="3116225" cy="206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7227" y="2011681"/>
            <a:ext cx="7483884" cy="391717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What is HAIL 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What is the purpose of HAIL?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Understanding:</a:t>
            </a:r>
          </a:p>
          <a:p>
            <a:pPr marL="443389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   ---Health Disparities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   ---Secondary Conditions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   ---Preventive Care</a:t>
            </a:r>
          </a:p>
        </p:txBody>
      </p:sp>
      <p:pic>
        <p:nvPicPr>
          <p:cNvPr id="8" name="Picture 7" descr="Two men, seated. One is a wheelchair user, the other is on a couch. They are talking about some paper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923" y="4210416"/>
            <a:ext cx="3554049" cy="22961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44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5894" y="2126799"/>
            <a:ext cx="9320212" cy="3987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It’s a health management tool for people with mobility-related disability to address: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role of depression, fatigue and pain, as barriers to community living and participation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need for support to build consumer skills to access health care and manage personal health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6"/>
            <a:ext cx="12192000" cy="1828467"/>
          </a:xfrm>
          <a:prstGeom prst="rect">
            <a:avLst/>
          </a:prstGeom>
        </p:spPr>
      </p:pic>
      <p:sp>
        <p:nvSpPr>
          <p:cNvPr id="9" name="Tit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7860" y="1172718"/>
            <a:ext cx="307026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is HAIL?</a:t>
            </a:r>
          </a:p>
        </p:txBody>
      </p:sp>
    </p:spTree>
    <p:extLst>
      <p:ext uri="{BB962C8B-B14F-4D97-AF65-F5344CB8AC3E}">
        <p14:creationId xmlns:p14="http://schemas.microsoft.com/office/powerpoint/2010/main" val="66214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58297" y="812800"/>
            <a:ext cx="10333703" cy="5661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To develop a health management tool that supports CIL staff in assisting consumers to set and achieve </a:t>
            </a:r>
            <a:r>
              <a:rPr lang="en-US" i="1" dirty="0">
                <a:solidFill>
                  <a:schemeClr val="tx1"/>
                </a:solidFill>
              </a:rPr>
              <a:t>short-term</a:t>
            </a:r>
            <a:r>
              <a:rPr lang="en-US" dirty="0">
                <a:solidFill>
                  <a:schemeClr val="tx1"/>
                </a:solidFill>
              </a:rPr>
              <a:t> health goals to enhance independent living, so consumers can: 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</a:rPr>
              <a:t>Experience fewer chronic condition complications, secondary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conditions, and hospitalizations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</a:rPr>
              <a:t>Avoid institutionalization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</a:rPr>
              <a:t>Increase ability to participate in the community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</a:rPr>
              <a:t>Be better managers of their health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</a:rPr>
              <a:t>Be more informed users of health care services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392304" y="55132"/>
            <a:ext cx="3960125" cy="90963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Why HAIL?</a:t>
            </a:r>
          </a:p>
        </p:txBody>
      </p:sp>
      <p:pic>
        <p:nvPicPr>
          <p:cNvPr id="2" name="Picture 1" descr="A green road sign. It says &quot;GOALS.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9" y="41212"/>
            <a:ext cx="1687845" cy="20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0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213" y="920851"/>
            <a:ext cx="11620558" cy="556183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tx1"/>
                </a:solidFill>
              </a:rPr>
              <a:t>Health Disparities are </a:t>
            </a:r>
            <a:r>
              <a:rPr lang="en-US" sz="3200" b="1" dirty="0">
                <a:solidFill>
                  <a:schemeClr val="tx1"/>
                </a:solidFill>
              </a:rPr>
              <a:t>preventable differences in optimal health</a:t>
            </a:r>
            <a:r>
              <a:rPr lang="en-US" sz="3200" dirty="0">
                <a:solidFill>
                  <a:schemeClr val="tx1"/>
                </a:solidFill>
              </a:rPr>
              <a:t> experienced by socially disadvantaged populations. These disadvantages include: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Poverty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Geographic location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Disability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Race/ethnicity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Lack of education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Inadequate healthcare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3200" dirty="0">
                <a:solidFill>
                  <a:schemeClr val="tx1"/>
                </a:solidFill>
              </a:rPr>
              <a:t>Health Disparities are caused when there is </a:t>
            </a:r>
            <a:r>
              <a:rPr lang="en-US" sz="3200" b="1" dirty="0">
                <a:solidFill>
                  <a:schemeClr val="tx1"/>
                </a:solidFill>
              </a:rPr>
              <a:t>unequal distribution of resources </a:t>
            </a:r>
            <a:r>
              <a:rPr lang="en-US" sz="3200" dirty="0">
                <a:solidFill>
                  <a:schemeClr val="tx1"/>
                </a:solidFill>
              </a:rPr>
              <a:t>such as political, social, economic, and environmental resources.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31323" y="212965"/>
            <a:ext cx="386516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Health Disparities</a:t>
            </a:r>
          </a:p>
        </p:txBody>
      </p:sp>
      <p:pic>
        <p:nvPicPr>
          <p:cNvPr id="4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686" y="2290015"/>
            <a:ext cx="2696864" cy="244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7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4004" y="1000863"/>
            <a:ext cx="11436823" cy="34290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Some commonly found </a:t>
            </a:r>
            <a:r>
              <a:rPr lang="en-US" sz="3200" b="1" dirty="0">
                <a:solidFill>
                  <a:schemeClr val="tx1"/>
                </a:solidFill>
              </a:rPr>
              <a:t>evidence </a:t>
            </a:r>
            <a:r>
              <a:rPr lang="en-US" sz="3200" dirty="0">
                <a:solidFill>
                  <a:schemeClr val="tx1"/>
                </a:solidFill>
              </a:rPr>
              <a:t>of health disparities experienced by people with disabilities are: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          ▪ inaccessible physical environments;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          ▪ unaccommodating policies and procedures;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          ▪ inaccurate assumptions about the abilities and rights of people with 		disabilities;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These can result in </a:t>
            </a:r>
            <a:r>
              <a:rPr lang="en-US" sz="3200" b="1" dirty="0">
                <a:solidFill>
                  <a:schemeClr val="tx1"/>
                </a:solidFill>
              </a:rPr>
              <a:t>inferior health care, ill health, institutionalization and premature death for people with disabilities.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it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1487" y="91225"/>
            <a:ext cx="9724570" cy="90963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Evidence of Health Disparities</a:t>
            </a:r>
          </a:p>
        </p:txBody>
      </p:sp>
      <p:pic>
        <p:nvPicPr>
          <p:cNvPr id="7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518" y="4896465"/>
            <a:ext cx="1806776" cy="163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3062137" y="465284"/>
            <a:ext cx="470180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Secondary Conditions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743" y="1480457"/>
            <a:ext cx="1008003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People with disabilities often are at greater risk for health problems that can be prevented</a:t>
            </a:r>
            <a:r>
              <a:rPr lang="en-US" sz="2800" dirty="0"/>
              <a:t>. As a result of having a disability, such as a spinal cord injury, blindness, or epilepsy, an additional physical or mental health condition can occur. Sometimes these  conditions are more serious or life-threatening then the primary disability.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male wheelchair user looking out the window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09" y="4078200"/>
            <a:ext cx="3582372" cy="238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1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9727" y="1523371"/>
            <a:ext cx="113190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These conditions are called secondary conditions, because they are secondary to a primary disability</a:t>
            </a:r>
            <a:r>
              <a:rPr lang="en-US" sz="3200" dirty="0"/>
              <a:t>, and might include: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dirty="0"/>
              <a:t>Bowel or bladder problems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dirty="0"/>
              <a:t>Fatigue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dirty="0"/>
              <a:t>Injury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dirty="0"/>
              <a:t>Depression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dirty="0"/>
              <a:t>Overweight and obesity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dirty="0"/>
              <a:t>Pain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Medication problems</a:t>
            </a:r>
            <a:endParaRPr lang="en-US" dirty="0"/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332" y="3121985"/>
            <a:ext cx="2838305" cy="1884151"/>
          </a:xfrm>
          <a:prstGeom prst="rect">
            <a:avLst/>
          </a:prstGeom>
        </p:spPr>
      </p:pic>
      <p:sp>
        <p:nvSpPr>
          <p:cNvPr id="5" name="Tit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38884" y="407087"/>
            <a:ext cx="732142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of Secondary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53359150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8659E3A8-EC2F-4C17-BDBE-47BFE5479718}" vid="{F9228E2A-2CAB-4B31-B4AE-E9253C50E6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RTC CL template</Template>
  <TotalTime>29854</TotalTime>
  <Words>944</Words>
  <Application>Microsoft Office PowerPoint</Application>
  <PresentationFormat>Widescreen</PresentationFormat>
  <Paragraphs>98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Metropolitan</vt:lpstr>
      <vt:lpstr>Module 1 Introduction to the HAIL Program</vt:lpstr>
      <vt:lpstr>Module 1</vt:lpstr>
      <vt:lpstr>Contents</vt:lpstr>
      <vt:lpstr>What is HAIL?</vt:lpstr>
      <vt:lpstr>Why HAIL?</vt:lpstr>
      <vt:lpstr>Health Disparities</vt:lpstr>
      <vt:lpstr>Evidence of Health Disparities</vt:lpstr>
      <vt:lpstr>Secondary Conditions</vt:lpstr>
      <vt:lpstr>Examples of Secondary Conditions</vt:lpstr>
      <vt:lpstr>Common Secondary Conditions</vt:lpstr>
      <vt:lpstr>What is Preventive Care?</vt:lpstr>
      <vt:lpstr>Why is Preventive Health Care Important?</vt:lpstr>
      <vt:lpstr>How do I get Preventive Health Care?</vt:lpstr>
      <vt:lpstr>Let’s Talk!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do, We do, You do</dc:title>
  <dc:creator>Microsoft Office User</dc:creator>
  <cp:lastModifiedBy>Coulter, Seth L</cp:lastModifiedBy>
  <cp:revision>566</cp:revision>
  <cp:lastPrinted>2016-12-14T17:29:04Z</cp:lastPrinted>
  <dcterms:created xsi:type="dcterms:W3CDTF">2016-06-16T17:57:37Z</dcterms:created>
  <dcterms:modified xsi:type="dcterms:W3CDTF">2021-04-27T14:01:49Z</dcterms:modified>
</cp:coreProperties>
</file>